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Funnel Sans" panose="020B0600000101010101" charset="0"/>
      <p:regular r:id="rId11"/>
    </p:embeddedFont>
    <p:embeddedFont>
      <p:font typeface="Mona Sans Semi Bold" panose="020B0600000101010101" charset="0"/>
      <p:regular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258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4566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84596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FFFFFF"/>
                </a:solidFill>
                <a:latin typeface="+mn-ea"/>
                <a:cs typeface="Mona Sans Semi Bold" pitchFamily="34" charset="-120"/>
              </a:rPr>
              <a:t>InsightMatch</a:t>
            </a:r>
            <a:endParaRPr lang="en-US" sz="8900" dirty="0">
              <a:latin typeface="+mn-ea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242435"/>
            <a:ext cx="106563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+mn-ea"/>
                <a:cs typeface="Mona Sans Semi Bold" pitchFamily="34" charset="-120"/>
              </a:rPr>
              <a:t>AI 기반 ISO </a:t>
            </a:r>
            <a:r>
              <a:rPr lang="en-US" sz="4450" dirty="0">
                <a:solidFill>
                  <a:srgbClr val="FFFFFF"/>
                </a:solidFill>
                <a:latin typeface="+mj-ea"/>
                <a:ea typeface="+mj-ea"/>
                <a:cs typeface="Mona Sans Semi Bold" pitchFamily="34" charset="-120"/>
              </a:rPr>
              <a:t>경영시스템 컨설턴트 </a:t>
            </a:r>
            <a:r>
              <a:rPr lang="en-US" sz="4450" dirty="0">
                <a:solidFill>
                  <a:srgbClr val="FFFFFF"/>
                </a:solidFill>
                <a:latin typeface="+mn-ea"/>
                <a:cs typeface="Mona Sans Semi Bold" pitchFamily="34" charset="-120"/>
              </a:rPr>
              <a:t>매칭 플랫폼</a:t>
            </a:r>
            <a:endParaRPr lang="en-US" sz="4450" dirty="0">
              <a:latin typeface="+mn-ea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5291376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+mn-ea"/>
                <a:cs typeface="Funnel Sans" pitchFamily="34" charset="-120"/>
              </a:rPr>
              <a:t>작성자: DK | 날짜: 2025. 11. 30</a:t>
            </a:r>
            <a:endParaRPr lang="en-US" sz="2200" dirty="0">
              <a:latin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021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Problem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3471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문제 정의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362295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기업(SME)의 고충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93790" y="427505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정보 비대칭</a:t>
            </a: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어떤 규격이 필요한지, 적정 비용이 얼마인지 알기 어려움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801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신뢰성 부족</a:t>
            </a: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검증되지 않은 컨설턴트, 지인 소개에 의존한 불안한 계약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88525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복잡한 절차</a:t>
            </a: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견적 비교, 일정 관리, 문서 작업의 부담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62295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컨설턴트의 고충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599521" y="427505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영업의 어려움</a:t>
            </a: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고객 발굴에 많은 시간과 비용 소요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71725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자신만의 강점 어필 부족</a:t>
            </a: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단순 가격 경쟁으로 내몰림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15945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비효율적 커뮤니케이션</a:t>
            </a: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고객의 준비 상태 파악에 많은 시간 소요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423" y="0"/>
            <a:ext cx="7241977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262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Solution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793790" y="1071324"/>
            <a:ext cx="645914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InsightMatch: 신뢰 기반의 B2B 매칭 플랫폼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2949535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1133951" y="28290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AI 리스크 진단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33951" y="3319463"/>
            <a:ext cx="61189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기업 데이터를 분석하여 필요한 인증과 리스크를 10초 만에 진단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4256484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9" name="Text 6"/>
          <p:cNvSpPr/>
          <p:nvPr/>
        </p:nvSpPr>
        <p:spPr>
          <a:xfrm>
            <a:off x="1133951" y="41359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정밀 매칭 엔진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133951" y="4626412"/>
            <a:ext cx="61189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업종, 규모, 지역, 예산을 고려하여 최적의 전문가 3~5명 추천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3790" y="5563433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2" name="Text 9"/>
          <p:cNvSpPr/>
          <p:nvPr/>
        </p:nvSpPr>
        <p:spPr>
          <a:xfrm>
            <a:off x="1133951" y="54429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검증된 전문가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133951" y="5933361"/>
            <a:ext cx="61189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자격증, 경력, 실제 프로젝트 이력이 검증된 'Verified' 컨설턴트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93790" y="6870382"/>
            <a:ext cx="113348" cy="113348"/>
          </a:xfrm>
          <a:prstGeom prst="roundRect">
            <a:avLst>
              <a:gd name="adj" fmla="val 403360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5" name="Text 12"/>
          <p:cNvSpPr/>
          <p:nvPr/>
        </p:nvSpPr>
        <p:spPr>
          <a:xfrm>
            <a:off x="1133951" y="67498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투명한 프로세스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133951" y="7240310"/>
            <a:ext cx="61189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비교 견적부터 계약, 프로젝트 관리까지 원스톱 지원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0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7751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핵심 기능</a:t>
            </a:r>
            <a:endParaRPr lang="en-US" sz="4450" dirty="0"/>
          </a:p>
        </p:txBody>
      </p:sp>
      <p:sp>
        <p:nvSpPr>
          <p:cNvPr id="4" name="Shape 2"/>
          <p:cNvSpPr/>
          <p:nvPr/>
        </p:nvSpPr>
        <p:spPr>
          <a:xfrm>
            <a:off x="793790" y="2824043"/>
            <a:ext cx="4196358" cy="4075509"/>
          </a:xfrm>
          <a:prstGeom prst="roundRect">
            <a:avLst>
              <a:gd name="adj" fmla="val 2338"/>
            </a:avLst>
          </a:prstGeom>
          <a:solidFill>
            <a:srgbClr val="181616">
              <a:alpha val="95000"/>
            </a:srgbClr>
          </a:solidFill>
          <a:ln w="3048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824270" y="2854523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4"/>
          <p:cNvSpPr/>
          <p:nvPr/>
        </p:nvSpPr>
        <p:spPr>
          <a:xfrm>
            <a:off x="2721888" y="297822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051084" y="3761780"/>
            <a:ext cx="3681770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AI 기업 진단 (AI Diagnosis)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1051084" y="4748451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기업 기본 정보 입력 시 AI가 리스크 분석 및 권장 규격 제안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51084" y="5553551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준비 상태에 따른 맞춤형 로드맵 제시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216962" y="2824043"/>
            <a:ext cx="4196358" cy="4075509"/>
          </a:xfrm>
          <a:prstGeom prst="roundRect">
            <a:avLst>
              <a:gd name="adj" fmla="val 2338"/>
            </a:avLst>
          </a:prstGeom>
          <a:solidFill>
            <a:srgbClr val="181616">
              <a:alpha val="95000"/>
            </a:srgbClr>
          </a:solidFill>
          <a:ln w="3048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Shape 9"/>
          <p:cNvSpPr/>
          <p:nvPr/>
        </p:nvSpPr>
        <p:spPr>
          <a:xfrm>
            <a:off x="5247442" y="2854523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2" name="Text 10"/>
          <p:cNvSpPr/>
          <p:nvPr/>
        </p:nvSpPr>
        <p:spPr>
          <a:xfrm>
            <a:off x="7145060" y="297822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5474256" y="3761780"/>
            <a:ext cx="3681770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스마트 매칭 (Smart Matching)</a:t>
            </a:r>
            <a:endParaRPr lang="en-US" sz="2800" dirty="0"/>
          </a:p>
        </p:txBody>
      </p:sp>
      <p:sp>
        <p:nvSpPr>
          <p:cNvPr id="14" name="Text 12"/>
          <p:cNvSpPr/>
          <p:nvPr/>
        </p:nvSpPr>
        <p:spPr>
          <a:xfrm>
            <a:off x="5474256" y="4748451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기업 요구사항(업종, 일정, 예산)과 컨설턴트 프로필(강점, 경험) 매칭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5474256" y="5553551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매칭 점수 및 상세 추천 사유 제공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9640133" y="2824043"/>
            <a:ext cx="4196358" cy="4075509"/>
          </a:xfrm>
          <a:prstGeom prst="roundRect">
            <a:avLst>
              <a:gd name="adj" fmla="val 2338"/>
            </a:avLst>
          </a:prstGeom>
          <a:solidFill>
            <a:srgbClr val="181616">
              <a:alpha val="95000"/>
            </a:srgbClr>
          </a:solidFill>
          <a:ln w="30480">
            <a:solidFill>
              <a:srgbClr val="595959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Shape 15"/>
          <p:cNvSpPr/>
          <p:nvPr/>
        </p:nvSpPr>
        <p:spPr>
          <a:xfrm>
            <a:off x="9670613" y="2854523"/>
            <a:ext cx="4135398" cy="680442"/>
          </a:xfrm>
          <a:prstGeom prst="roundRect">
            <a:avLst>
              <a:gd name="adj" fmla="val 8626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8" name="Text 16"/>
          <p:cNvSpPr/>
          <p:nvPr/>
        </p:nvSpPr>
        <p:spPr>
          <a:xfrm>
            <a:off x="11568232" y="297822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9" name="Text 17"/>
          <p:cNvSpPr/>
          <p:nvPr/>
        </p:nvSpPr>
        <p:spPr>
          <a:xfrm>
            <a:off x="9897427" y="3761780"/>
            <a:ext cx="3681770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자동 제안서 생성 (Auto Proposal)</a:t>
            </a:r>
            <a:endParaRPr lang="en-US" sz="2800" dirty="0"/>
          </a:p>
        </p:txBody>
      </p:sp>
      <p:sp>
        <p:nvSpPr>
          <p:cNvPr id="20" name="Text 18"/>
          <p:cNvSpPr/>
          <p:nvPr/>
        </p:nvSpPr>
        <p:spPr>
          <a:xfrm>
            <a:off x="9897427" y="4748451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매칭된 컨설턴트의 강점과 기업 상황을 반영한 제안서 자동 생성 (PDF)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9897427" y="5916454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표준화된 견적 및 범위 제시로 비교 용이성 확보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Target Audience</a:t>
            </a:r>
            <a:endParaRPr lang="en-US" sz="1100" dirty="0"/>
          </a:p>
        </p:txBody>
      </p:sp>
      <p:sp>
        <p:nvSpPr>
          <p:cNvPr id="3" name="Text 1"/>
          <p:cNvSpPr/>
          <p:nvPr/>
        </p:nvSpPr>
        <p:spPr>
          <a:xfrm>
            <a:off x="396835" y="534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타겟 고객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6" y="1058704"/>
            <a:ext cx="9251990" cy="616640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036135" y="1767884"/>
            <a:ext cx="1466910" cy="373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기업 고객 (Demand)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036135" y="2197101"/>
            <a:ext cx="4384715" cy="239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대상</a:t>
            </a:r>
            <a:r>
              <a:rPr lang="en-US" sz="12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국내 중소·중견기업 (제조, IT, 건설 등)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10036135" y="2480588"/>
            <a:ext cx="4384715" cy="239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니즈</a:t>
            </a:r>
            <a:r>
              <a:rPr lang="en-US" sz="12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ISO 9001/14001/45001 신규/갱신/전환 인증 필요 기업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10036135" y="2764076"/>
            <a:ext cx="4384715" cy="239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페르소나</a:t>
            </a:r>
            <a:r>
              <a:rPr lang="en-US" sz="12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"합리적인 비용으로 믿을 수 있는 전문가에게 </a:t>
            </a:r>
            <a:r>
              <a:rPr lang="en-US" sz="12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빠르게</a:t>
            </a:r>
            <a:r>
              <a:rPr lang="en-US" sz="12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</a:p>
          <a:p>
            <a:pPr marL="0" indent="0" algn="l">
              <a:lnSpc>
                <a:spcPts val="1400"/>
              </a:lnSpc>
              <a:buNone/>
            </a:pPr>
            <a:r>
              <a:rPr lang="en-US" sz="12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인증을</a:t>
            </a:r>
            <a:r>
              <a:rPr lang="en-US" sz="12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받고 싶은 품질팀장"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10036135" y="4676164"/>
            <a:ext cx="1466910" cy="373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컨설턴트 (Supply)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036135" y="5105381"/>
            <a:ext cx="4384715" cy="239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대상</a:t>
            </a:r>
            <a:r>
              <a:rPr lang="en-US" sz="12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프리랜서 심사원 및 중소형 컨설팅 펌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10036135" y="5388868"/>
            <a:ext cx="4384715" cy="239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니즈</a:t>
            </a:r>
            <a:r>
              <a:rPr lang="en-US" sz="12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안정적인 프로젝트 수주 및 전문성 홍보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10036135" y="5672356"/>
            <a:ext cx="4384715" cy="239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페르소나</a:t>
            </a:r>
            <a:r>
              <a:rPr lang="en-US" sz="12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"특정 업종에 전문성이 있지만 영업력이 부족한 10년차 </a:t>
            </a:r>
          </a:p>
          <a:p>
            <a:pPr marL="0" indent="0" algn="l">
              <a:lnSpc>
                <a:spcPts val="1400"/>
              </a:lnSpc>
              <a:buNone/>
            </a:pPr>
            <a:r>
              <a:rPr lang="en-US" sz="1200" dirty="0" err="1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베테랑</a:t>
            </a:r>
            <a:r>
              <a:rPr lang="en-US" sz="12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심사원"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952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Business Model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24028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비즈니스 모델</a:t>
            </a:r>
            <a:endParaRPr lang="en-US" sz="4450" dirty="0"/>
          </a:p>
        </p:txBody>
      </p:sp>
      <p:sp>
        <p:nvSpPr>
          <p:cNvPr id="4" name="Shape 2"/>
          <p:cNvSpPr/>
          <p:nvPr/>
        </p:nvSpPr>
        <p:spPr>
          <a:xfrm>
            <a:off x="793790" y="3289221"/>
            <a:ext cx="6407944" cy="3145036"/>
          </a:xfrm>
          <a:prstGeom prst="roundRect">
            <a:avLst>
              <a:gd name="adj" fmla="val 3029"/>
            </a:avLst>
          </a:prstGeom>
          <a:solidFill>
            <a:srgbClr val="FFFFFF"/>
          </a:solidFill>
          <a:ln w="7620">
            <a:solidFill>
              <a:srgbClr val="E5E5E5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3"/>
          <p:cNvSpPr/>
          <p:nvPr/>
        </p:nvSpPr>
        <p:spPr>
          <a:xfrm>
            <a:off x="1028224" y="3523655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424242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Phase 1 (초기 진입)</a:t>
            </a:r>
            <a:endParaRPr lang="en-US" sz="3550" dirty="0"/>
          </a:p>
        </p:txBody>
      </p:sp>
      <p:sp>
        <p:nvSpPr>
          <p:cNvPr id="6" name="Text 4"/>
          <p:cNvSpPr/>
          <p:nvPr/>
        </p:nvSpPr>
        <p:spPr>
          <a:xfrm>
            <a:off x="1028224" y="4226719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24242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기업</a:t>
            </a:r>
            <a:r>
              <a:rPr lang="en-US" sz="175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전면 무료 (진입 장벽 제거)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028224" y="4668917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24242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컨설턴트</a:t>
            </a:r>
            <a:r>
              <a:rPr lang="en-US" sz="175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무료 등록 + 매칭 성사 시 수수료 (또는 초기 무료 프로모션)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28224" y="5474018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24242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목표</a:t>
            </a:r>
            <a:r>
              <a:rPr lang="en-US" sz="175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사용자 확보 및 데이터 축적, 매칭 성공 사례(Reference) 확보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3289221"/>
            <a:ext cx="6408063" cy="3145036"/>
          </a:xfrm>
          <a:prstGeom prst="roundRect">
            <a:avLst>
              <a:gd name="adj" fmla="val 3029"/>
            </a:avLst>
          </a:prstGeom>
          <a:solidFill>
            <a:srgbClr val="424242"/>
          </a:solidFill>
          <a:ln w="7620">
            <a:solidFill>
              <a:srgbClr val="5B5B5B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 8"/>
          <p:cNvSpPr/>
          <p:nvPr/>
        </p:nvSpPr>
        <p:spPr>
          <a:xfrm>
            <a:off x="7662982" y="3523655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Phase 2 (확장)</a:t>
            </a:r>
            <a:endParaRPr lang="en-US" sz="3550" dirty="0"/>
          </a:p>
        </p:txBody>
      </p:sp>
      <p:sp>
        <p:nvSpPr>
          <p:cNvPr id="11" name="Text 9"/>
          <p:cNvSpPr/>
          <p:nvPr/>
        </p:nvSpPr>
        <p:spPr>
          <a:xfrm>
            <a:off x="7662982" y="4226719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컨설턴트</a:t>
            </a: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프리미엄 멤버십 (상위 노출, 상세 리포트 제공)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662982" y="4668917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기업</a:t>
            </a: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심화 진단 리포트 유료화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662982" y="5111115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부가 수익</a:t>
            </a: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교육 프로그램, 사후 관리 솔루션 연계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343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Differentiation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1794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차별화 전략</a:t>
            </a:r>
            <a:endParaRPr lang="en-US" sz="4450" dirty="0"/>
          </a:p>
        </p:txBody>
      </p:sp>
      <p:sp>
        <p:nvSpPr>
          <p:cNvPr id="4" name="Shape 2"/>
          <p:cNvSpPr/>
          <p:nvPr/>
        </p:nvSpPr>
        <p:spPr>
          <a:xfrm>
            <a:off x="793790" y="3228380"/>
            <a:ext cx="13042821" cy="3266837"/>
          </a:xfrm>
          <a:prstGeom prst="roundRect">
            <a:avLst>
              <a:gd name="adj" fmla="val 291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Shape 3"/>
          <p:cNvSpPr/>
          <p:nvPr/>
        </p:nvSpPr>
        <p:spPr>
          <a:xfrm>
            <a:off x="801410" y="323600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4"/>
          <p:cNvSpPr/>
          <p:nvPr/>
        </p:nvSpPr>
        <p:spPr>
          <a:xfrm>
            <a:off x="1028343" y="3379708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구분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288988" y="3379708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기존 오프라인/포털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8848606" y="3379708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InsightMatch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3886319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0" name="Text 8"/>
          <p:cNvSpPr/>
          <p:nvPr/>
        </p:nvSpPr>
        <p:spPr>
          <a:xfrm>
            <a:off x="1028343" y="4030027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탐색 방식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4288988" y="4030027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지인 소개, 검색 광고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8848606" y="4030027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AI 데이터 분석 기반 매칭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453663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2"/>
          <p:cNvSpPr/>
          <p:nvPr/>
        </p:nvSpPr>
        <p:spPr>
          <a:xfrm>
            <a:off x="1028343" y="4680347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신뢰도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4288988" y="4680347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개인적 신뢰 의존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8848606" y="4680347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객관적 데이터(자격, 이력) 검증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5186958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8" name="Text 16"/>
          <p:cNvSpPr/>
          <p:nvPr/>
        </p:nvSpPr>
        <p:spPr>
          <a:xfrm>
            <a:off x="1028343" y="5330666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견적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4288988" y="5330666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불투명, 고무줄 견적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8848606" y="5330666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표준화된 범위 및 예산 가이드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801410" y="5837277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22" name="Text 20"/>
          <p:cNvSpPr/>
          <p:nvPr/>
        </p:nvSpPr>
        <p:spPr>
          <a:xfrm>
            <a:off x="1028343" y="5980986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편의성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4288988" y="5980986"/>
            <a:ext cx="409836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전화/미팅 반복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8848606" y="5980986"/>
            <a:ext cx="47535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웹에서 3분 만에 진단~매칭 완료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241977" cy="823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3643" y="518517"/>
            <a:ext cx="2357080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8F8F8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Roadmap</a:t>
            </a:r>
            <a:endParaRPr lang="en-US" sz="1850" dirty="0"/>
          </a:p>
        </p:txBody>
      </p:sp>
      <p:sp>
        <p:nvSpPr>
          <p:cNvPr id="4" name="Text 1"/>
          <p:cNvSpPr/>
          <p:nvPr/>
        </p:nvSpPr>
        <p:spPr>
          <a:xfrm>
            <a:off x="7243643" y="888563"/>
            <a:ext cx="4714161" cy="589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DDDDDD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향후 로드맵</a:t>
            </a:r>
            <a:endParaRPr lang="en-US" sz="37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43643" y="1784033"/>
            <a:ext cx="188476" cy="188476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7243643" y="2057876"/>
            <a:ext cx="6726793" cy="2286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" name="Text 3"/>
          <p:cNvSpPr/>
          <p:nvPr/>
        </p:nvSpPr>
        <p:spPr>
          <a:xfrm>
            <a:off x="7243643" y="2197775"/>
            <a:ext cx="2828449" cy="353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Q1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243643" y="2664500"/>
            <a:ext cx="6726793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웹 플랫폼 런칭 (MVP), 초기 컨설턴트 50명 확보</a:t>
            </a:r>
            <a:endParaRPr lang="en-US" sz="14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43643" y="3319582"/>
            <a:ext cx="188476" cy="188476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7243643" y="3593425"/>
            <a:ext cx="6726793" cy="2286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1" name="Text 6"/>
          <p:cNvSpPr/>
          <p:nvPr/>
        </p:nvSpPr>
        <p:spPr>
          <a:xfrm>
            <a:off x="7243643" y="3733324"/>
            <a:ext cx="2828449" cy="353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Q2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243643" y="4200049"/>
            <a:ext cx="6726793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매칭 알고리즘 고도화, 후기/평점 시스템 도입</a:t>
            </a:r>
            <a:endParaRPr lang="en-US" sz="14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43643" y="4855131"/>
            <a:ext cx="188476" cy="188476"/>
          </a:xfrm>
          <a:prstGeom prst="rect">
            <a:avLst/>
          </a:prstGeom>
        </p:spPr>
      </p:pic>
      <p:sp>
        <p:nvSpPr>
          <p:cNvPr id="14" name="Shape 8"/>
          <p:cNvSpPr/>
          <p:nvPr/>
        </p:nvSpPr>
        <p:spPr>
          <a:xfrm>
            <a:off x="7243643" y="5128974"/>
            <a:ext cx="6726793" cy="2286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5" name="Text 9"/>
          <p:cNvSpPr/>
          <p:nvPr/>
        </p:nvSpPr>
        <p:spPr>
          <a:xfrm>
            <a:off x="7243643" y="5268873"/>
            <a:ext cx="2828449" cy="353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Q3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7243643" y="5735598"/>
            <a:ext cx="6726793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ISO 27001(정보보호), 14067(탄소발자국) 등 규격 확장</a:t>
            </a:r>
            <a:endParaRPr lang="en-US" sz="145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43643" y="6390680"/>
            <a:ext cx="188476" cy="188476"/>
          </a:xfrm>
          <a:prstGeom prst="rect">
            <a:avLst/>
          </a:prstGeom>
        </p:spPr>
      </p:pic>
      <p:sp>
        <p:nvSpPr>
          <p:cNvPr id="18" name="Shape 11"/>
          <p:cNvSpPr/>
          <p:nvPr/>
        </p:nvSpPr>
        <p:spPr>
          <a:xfrm>
            <a:off x="7243643" y="6664523"/>
            <a:ext cx="6726793" cy="2286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9" name="Text 12"/>
          <p:cNvSpPr/>
          <p:nvPr/>
        </p:nvSpPr>
        <p:spPr>
          <a:xfrm>
            <a:off x="7243643" y="6804422"/>
            <a:ext cx="2828449" cy="353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Q4</a:t>
            </a:r>
            <a:endParaRPr lang="en-US" sz="2200" dirty="0"/>
          </a:p>
        </p:txBody>
      </p:sp>
      <p:sp>
        <p:nvSpPr>
          <p:cNvPr id="20" name="Text 13"/>
          <p:cNvSpPr/>
          <p:nvPr/>
        </p:nvSpPr>
        <p:spPr>
          <a:xfrm>
            <a:off x="7243643" y="7271147"/>
            <a:ext cx="6726793" cy="301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모바일 앱 출시 및 인증기관(CB) 연계 서비스 오픈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525</Words>
  <Application>Microsoft Office PowerPoint</Application>
  <PresentationFormat>사용자 지정</PresentationFormat>
  <Paragraphs>94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Funnel Sans</vt:lpstr>
      <vt:lpstr>Arial</vt:lpstr>
      <vt:lpstr>Mona Sans Semi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달 김</cp:lastModifiedBy>
  <cp:revision>2</cp:revision>
  <dcterms:created xsi:type="dcterms:W3CDTF">2025-11-30T06:51:32Z</dcterms:created>
  <dcterms:modified xsi:type="dcterms:W3CDTF">2025-11-30T06:56:27Z</dcterms:modified>
</cp:coreProperties>
</file>